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150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09FE0A-24B8-476D-9EE0-667A4B1F9597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15D68-46BF-4146-B381-ABCF5B4652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415D68-46BF-4146-B381-ABCF5B46529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s://img.freepik.com/free-photo/flat-lay-of-colorful-chalk-with-copy-space_23-2148612763.jpg?size=626&amp;ext=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305"/>
          </a:xfrm>
          <a:prstGeom prst="rect">
            <a:avLst/>
          </a:prstGeom>
          <a:noFill/>
        </p:spPr>
      </p:pic>
      <p:grpSp>
        <p:nvGrpSpPr>
          <p:cNvPr id="8" name="Группа 7"/>
          <p:cNvGrpSpPr/>
          <p:nvPr userDrawn="1"/>
        </p:nvGrpSpPr>
        <p:grpSpPr>
          <a:xfrm>
            <a:off x="107504" y="3284984"/>
            <a:ext cx="3384376" cy="3456384"/>
            <a:chOff x="179512" y="1124744"/>
            <a:chExt cx="4104456" cy="4104456"/>
          </a:xfrm>
        </p:grpSpPr>
        <p:pic>
          <p:nvPicPr>
            <p:cNvPr id="9" name="Picture 2" descr="Девочка рисует картинка для детей 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9512" y="1124744"/>
              <a:ext cx="4104456" cy="4104456"/>
            </a:xfrm>
            <a:prstGeom prst="rect">
              <a:avLst/>
            </a:prstGeom>
            <a:noFill/>
          </p:spPr>
        </p:pic>
        <p:pic>
          <p:nvPicPr>
            <p:cNvPr id="10" name="Picture 2" descr="Девочка рисует картинка для детей png"/>
            <p:cNvPicPr>
              <a:picLocks noChangeAspect="1" noChangeArrowheads="1"/>
            </p:cNvPicPr>
            <p:nvPr/>
          </p:nvPicPr>
          <p:blipFill>
            <a:blip r:embed="rId3" cstate="print"/>
            <a:srcRect l="34223" t="24561" r="53496" b="63158"/>
            <a:stretch>
              <a:fillRect/>
            </a:stretch>
          </p:blipFill>
          <p:spPr bwMode="auto">
            <a:xfrm>
              <a:off x="1547662" y="2708920"/>
              <a:ext cx="540000" cy="308570"/>
            </a:xfrm>
            <a:prstGeom prst="roundRect">
              <a:avLst/>
            </a:prstGeom>
            <a:noFill/>
          </p:spPr>
        </p:pic>
        <p:pic>
          <p:nvPicPr>
            <p:cNvPr id="11" name="Picture 4" descr="http://papik.pro/uploads/posts/2022-01/1641165587_19-papik-pro-p-rot-risunok-detskii-19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5905" t="25000" r="5524" b="27778"/>
            <a:stretch>
              <a:fillRect/>
            </a:stretch>
          </p:blipFill>
          <p:spPr bwMode="auto">
            <a:xfrm>
              <a:off x="1619672" y="2780928"/>
              <a:ext cx="432048" cy="163218"/>
            </a:xfrm>
            <a:prstGeom prst="rect">
              <a:avLst/>
            </a:prstGeom>
            <a:noFill/>
          </p:spPr>
        </p:pic>
      </p:grpSp>
      <p:sp>
        <p:nvSpPr>
          <p:cNvPr id="12" name="Рамка 11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BC0FB-4DC3-456C-A8B6-0B8116DB59FB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A9E09-BC12-4CCC-A827-BE38E10B59A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s://img.freepik.com/free-photo/flat-lay-of-colorful-chalk-with-copy-space_23-2148612763.jpg?size=626&amp;ext=jpg"/>
          <p:cNvPicPr>
            <a:picLocks noChangeAspect="1" noChangeArrowheads="1"/>
          </p:cNvPicPr>
          <p:nvPr userDrawn="1"/>
        </p:nvPicPr>
        <p:blipFill>
          <a:blip r:embed="rId13" cstate="print"/>
          <a:srcRect r="49212"/>
          <a:stretch>
            <a:fillRect/>
          </a:stretch>
        </p:blipFill>
        <p:spPr bwMode="auto">
          <a:xfrm>
            <a:off x="0" y="0"/>
            <a:ext cx="9144000" cy="6865305"/>
          </a:xfrm>
          <a:prstGeom prst="rect">
            <a:avLst/>
          </a:prstGeom>
          <a:noFill/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6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ostudenta.ru/wp-content/auploads/955271/osnovnye_etapy_razvitiya.jpg" TargetMode="External"/><Relationship Id="rId2" Type="http://schemas.openxmlformats.org/officeDocument/2006/relationships/hyperlink" Target="https://img.freepik.com/free-photo/flat-lay-of-colorful-chalk-with-copy-space_23-2148612763.jpg?size=626&amp;ext=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un9-69.userapi.com/impg/Q-GYMFXSHohMsVhTPwJb8fZk7Fn6tlX3keoJIg/z9vH6Hacwyo.jpg?size=1080x608&amp;quality=95&amp;sign=04a38d62513914ca69f9a4b1b1636c27&amp;c_uniq_tag=GySnnOFOsl_cc1ucCzVt1ME_iMsq8ZHXU7P-TFwdRuE&amp;type=album" TargetMode="External"/><Relationship Id="rId5" Type="http://schemas.openxmlformats.org/officeDocument/2006/relationships/hyperlink" Target="https://5seasons-perm.ru/wp-content/uploads/2018/03/76908411.jpg" TargetMode="External"/><Relationship Id="rId4" Type="http://schemas.openxmlformats.org/officeDocument/2006/relationships/hyperlink" Target="https://pngimg.com/uploads/chalk/chalk_PNG6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x-lines.ru/letters/i/cyrillicfancy/0573/5484ed/40/1/4n1pdy6ozzemiwcg4nhpbxsozzembwf54ggpbxqosdea6egosxeabwfo4n6pbxstomem5wf64gy7dysttoodgegozmemzwfo4gy7d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8640"/>
            <a:ext cx="5328000" cy="288000"/>
          </a:xfrm>
          <a:prstGeom prst="rect">
            <a:avLst/>
          </a:prstGeom>
          <a:noFill/>
        </p:spPr>
      </p:pic>
      <p:pic>
        <p:nvPicPr>
          <p:cNvPr id="6" name="Picture 4" descr="https://x-lines.ru/letters/i/cyrillicfancy/0691/864d1d/40/1/4ne7bq6oz5emwebyryonbwf84nhpdysosdeafwfi4n77ddgto8emiwfo4g81bwfu4gypbcgozuem7wcn4n67bxsto8eafwcc.png"/>
          <p:cNvPicPr>
            <a:picLocks noChangeAspect="1" noChangeArrowheads="1"/>
          </p:cNvPicPr>
          <p:nvPr/>
        </p:nvPicPr>
        <p:blipFill>
          <a:blip r:embed="rId3" cstate="print"/>
          <a:srcRect l="23997"/>
          <a:stretch>
            <a:fillRect/>
          </a:stretch>
        </p:blipFill>
        <p:spPr bwMode="auto">
          <a:xfrm>
            <a:off x="1331640" y="728736"/>
            <a:ext cx="4054392" cy="360000"/>
          </a:xfrm>
          <a:prstGeom prst="rect">
            <a:avLst/>
          </a:prstGeom>
          <a:noFill/>
        </p:spPr>
      </p:pic>
      <p:pic>
        <p:nvPicPr>
          <p:cNvPr id="7170" name="Picture 2" descr="https://x-lines.ru/letters/i/cyrillicdreamy/1524/ffb878/54/1/4nx7dygozaopbxgoszem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420888"/>
            <a:ext cx="3076575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3069"/>
            <a:ext cx="903649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   На Земле существовал меловой период, именно тогда начал образовываться мел. Мел имеет как растительное, так и животное происхождение. Он состоит из известковых водорослей, а также рачков и улиток, которые извлекали из морской воды кальций и строили свои раковинки и </a:t>
            </a:r>
            <a:r>
              <a:rPr lang="ru-RU" sz="1600" dirty="0" err="1" smtClean="0"/>
              <a:t>скелетики</a:t>
            </a:r>
            <a:r>
              <a:rPr lang="ru-RU" sz="1600" dirty="0" smtClean="0"/>
              <a:t>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Погибая, эти растения и животные опускались на дно древнего океана и накапливались там. Со временем образовался толстый слой из этих останков. Конечно, на это уходили миллионы лет. Постепенно этот слой на дне океана превращался в мягкий известняк, который мы называем мелом.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Пришло время, ледник вырвал куски дна с мелом из океана и оказался с ними на суше. Постепенно ледник растаял, а потоки воды перенесли тонны песка и осадочных пород и надёжно укрыли ими мел толстым слоем.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Природные меловые залежи зачастую содержат различные нежелательные примеси - камни, песок и разнообразные минеральные частицы. Поэтому мел, добытый на месторождениях, ломают и смешивают с водой таким образом, чтобы получить </a:t>
            </a:r>
            <a:r>
              <a:rPr lang="ru-RU" sz="1600" b="1" dirty="0" smtClean="0">
                <a:solidFill>
                  <a:srgbClr val="FF0000"/>
                </a:solidFill>
              </a:rPr>
              <a:t>взвесь</a:t>
            </a:r>
            <a:r>
              <a:rPr lang="ru-RU" sz="1600" dirty="0" smtClean="0"/>
              <a:t>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Основу химического состава мела составляет карбонат кальция. В природе это химическое вещество встречается в разных формах - из него состоят раковины моллюсков и кораллы, жемчуг и яичная скорлупа.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Натуральный мел используется для производства школьных мелков. Он абсолютно безопасен и не содержит посторонних примесей.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Для производства хорошего школьного мела природный белый мел специально готовят. Сначала его разбивают на мелкие кусочки, сортируют, убирают все примеси и растирают на жерновах с добавлением воды. Получившуюся массу отстаивают, дав тяжёлым примесям, таким как песок и камни, осесть на дно сосуда. Раствор более чистого материала переливают во второй сосуд, а затем в следующий, до тех пор, пока вся ненужная примесь не опадет на дно и не удалится из мелового раствора. Полученную массу долго отстаивают в чане, затем сливают воду, а оставшуюся массу переливают в обтянутый полотном ящик. Стёкшую массу просушивают на решётке. </a:t>
            </a:r>
          </a:p>
          <a:p>
            <a:r>
              <a:rPr lang="ru-RU" sz="1600" dirty="0" smtClean="0"/>
              <a:t>Если высушенный мел становится излишне рассыпчатым, то в него добавляют немного клея. А с помощью различных красителей можно получить мелки любого цвета.</a:t>
            </a:r>
            <a:endParaRPr lang="ru-RU" sz="1600" dirty="0"/>
          </a:p>
        </p:txBody>
      </p:sp>
      <p:sp>
        <p:nvSpPr>
          <p:cNvPr id="3" name="Нашивка 2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5seasons-perm.ru/wp-content/uploads/2018/03/769084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8352000" cy="6264000"/>
          </a:xfrm>
          <a:prstGeom prst="rect">
            <a:avLst/>
          </a:prstGeom>
          <a:noFill/>
        </p:spPr>
      </p:pic>
      <p:sp>
        <p:nvSpPr>
          <p:cNvPr id="3" name="Нашивка 2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Какое происхождение имеет мел? Заполни кластер.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1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82000" y="1052736"/>
            <a:ext cx="1980000" cy="324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2492896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2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5089" y="2996952"/>
            <a:ext cx="3026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Прочитай предложение.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441774"/>
            <a:ext cx="8280920" cy="923330"/>
          </a:xfrm>
          <a:prstGeom prst="rect">
            <a:avLst/>
          </a:prstGeom>
          <a:ln w="19050">
            <a:solidFill>
              <a:srgbClr val="C0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dirty="0" smtClean="0"/>
              <a:t>Название мелового периода произошло от писчего мела, который добывается  из осадочных отложений этого периода, сформированных богатыми скоплениями ископаемых беспозвоночных морских организмов.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4581128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Составь вопрос так, чтобы ответом на него было данное предложение.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3528" y="5013176"/>
            <a:ext cx="7632848" cy="36004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Почему один из исторических периодов на Земле назывался меловым?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943928" y="1916832"/>
            <a:ext cx="1980000" cy="324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р</a:t>
            </a:r>
            <a:r>
              <a:rPr lang="ru-RU" b="1" dirty="0" smtClean="0">
                <a:solidFill>
                  <a:schemeClr val="tx1"/>
                </a:solidFill>
              </a:rPr>
              <a:t>астительное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1916832"/>
            <a:ext cx="1980000" cy="324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животное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>
            <a:stCxn id="4" idx="2"/>
            <a:endCxn id="13" idx="0"/>
          </p:cNvCxnSpPr>
          <p:nvPr/>
        </p:nvCxnSpPr>
        <p:spPr>
          <a:xfrm>
            <a:off x="4572000" y="1376736"/>
            <a:ext cx="1566064" cy="54009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4" idx="2"/>
            <a:endCxn id="12" idx="0"/>
          </p:cNvCxnSpPr>
          <p:nvPr/>
        </p:nvCxnSpPr>
        <p:spPr>
          <a:xfrm flipH="1">
            <a:off x="2933928" y="1376736"/>
            <a:ext cx="1638072" cy="54009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https://www.prostudenta.ru/wp-content/auploads/955271/osnovnye_etapy_razvitiya.jpg"/>
          <p:cNvPicPr>
            <a:picLocks noChangeAspect="1" noChangeArrowheads="1"/>
          </p:cNvPicPr>
          <p:nvPr/>
        </p:nvPicPr>
        <p:blipFill>
          <a:blip r:embed="rId2" cstate="print"/>
          <a:srcRect l="1964" t="30743" r="1820" b="53657"/>
          <a:stretch>
            <a:fillRect/>
          </a:stretch>
        </p:blipFill>
        <p:spPr bwMode="auto">
          <a:xfrm>
            <a:off x="323528" y="5517232"/>
            <a:ext cx="8142443" cy="10801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0" name="Нашивка 19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3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48680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Продолжи предложение, используя слова из текста.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05273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 - это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672" y="1052736"/>
            <a:ext cx="6840760" cy="576064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полезное ископаемое, известняк, состоящий из отмерших частей водорослей и останков морских животных.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62880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Открой толковый словарь С.И. Ожегова, Н.Ю. Шведовой. Выпиши из словаря значение слова.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42088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Мел -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0" y="2420888"/>
            <a:ext cx="6480720" cy="576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мягкий белый известняк, употребляется в промышленности, для окраски, писания.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306896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501008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Выпиши из текста выделенное слово, объясни его лексическое значение.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422108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Взвесь -</a:t>
            </a:r>
            <a:endParaRPr lang="ru-RU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47664" y="4293096"/>
            <a:ext cx="5328592" cy="28803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твёрдые частицы вещества, смешанные с водой.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725144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Слово «суспензия» является синонимом к слову «взвесь». Допиши определение слова.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56612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Суспензия, взвесь </a:t>
            </a:r>
            <a:r>
              <a:rPr lang="ru-RU" dirty="0" smtClean="0"/>
              <a:t>- смесь веществ, где (твёрдое/мягкое)                             вещество распределено в виде мельчайших частиц в (жидком/твёрдом)                       веществе во взвешенном (</a:t>
            </a:r>
            <a:r>
              <a:rPr lang="ru-RU" dirty="0" err="1" smtClean="0"/>
              <a:t>неосевшем</a:t>
            </a:r>
            <a:r>
              <a:rPr lang="ru-RU" dirty="0" smtClean="0"/>
              <a:t>) состоянии.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56296" y="5697280"/>
            <a:ext cx="108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твёрдое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88224" y="6021320"/>
            <a:ext cx="1008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жидком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 cstate="print"/>
          <a:srcRect l="13871" t="6461"/>
          <a:stretch>
            <a:fillRect/>
          </a:stretch>
        </p:blipFill>
        <p:spPr bwMode="auto">
          <a:xfrm>
            <a:off x="7956376" y="2060848"/>
            <a:ext cx="894209" cy="1042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Нашивка 17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716016" y="4582869"/>
            <a:ext cx="4176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таким как песок и камни, осесть на дно сосуда.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5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Соедини смысловые части предложений. Определи порядок полученных предложений. Прочитай, как делают школьный мел. Перескажи.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412776"/>
            <a:ext cx="345638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Получившуюся массу отстаивают, дав тяжёлым примесям,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276872"/>
            <a:ext cx="34560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Полученную массу долго отстаивают в чане, затем сливают воду,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430741"/>
            <a:ext cx="34560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Раствор более чистого материала переливают во второй сосуд,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4582869"/>
            <a:ext cx="34560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Сначала его разбивают на мелкие кусочки, сортируют,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1412776"/>
            <a:ext cx="4176464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а затем в следующий, до тех пор, пока вся ненужная примесь не опадёт на дно и не удалится из мелового раствора.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2638653"/>
            <a:ext cx="4176464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убирают все примеси и растирают на жерновах с добавлением воды.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3574757"/>
            <a:ext cx="4176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а оставшуюся массу переливают в обтянутый полотном ящик.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4" idx="3"/>
          </p:cNvCxnSpPr>
          <p:nvPr/>
        </p:nvCxnSpPr>
        <p:spPr>
          <a:xfrm>
            <a:off x="3995936" y="1735942"/>
            <a:ext cx="720080" cy="3170093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7" idx="3"/>
            <a:endCxn id="9" idx="1"/>
          </p:cNvCxnSpPr>
          <p:nvPr/>
        </p:nvCxnSpPr>
        <p:spPr>
          <a:xfrm flipV="1">
            <a:off x="3995552" y="2961819"/>
            <a:ext cx="720464" cy="1944216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3"/>
            <a:endCxn id="10" idx="1"/>
          </p:cNvCxnSpPr>
          <p:nvPr/>
        </p:nvCxnSpPr>
        <p:spPr>
          <a:xfrm>
            <a:off x="3995552" y="2738537"/>
            <a:ext cx="720464" cy="1159386"/>
          </a:xfrm>
          <a:prstGeom prst="straightConnector1">
            <a:avLst/>
          </a:prstGeom>
          <a:ln w="190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3"/>
            <a:endCxn id="8" idx="1"/>
          </p:cNvCxnSpPr>
          <p:nvPr/>
        </p:nvCxnSpPr>
        <p:spPr>
          <a:xfrm flipV="1">
            <a:off x="3995552" y="1874441"/>
            <a:ext cx="720464" cy="201796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179512" y="4725144"/>
            <a:ext cx="324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3645024"/>
            <a:ext cx="324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79512" y="2492896"/>
            <a:ext cx="324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79512" y="1556792"/>
            <a:ext cx="324000" cy="360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4" name="Нашивка 23">
            <a:hlinkClick r:id="" action="ppaction://hlinkshowjump?jump=nextslide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4128" y="1196752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sp>
        <p:nvSpPr>
          <p:cNvPr id="26" name="TextBox 25"/>
          <p:cNvSpPr txBox="1"/>
          <p:nvPr/>
        </p:nvSpPr>
        <p:spPr>
          <a:xfrm>
            <a:off x="107504" y="1196752"/>
            <a:ext cx="5760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Клик!</a:t>
            </a:r>
            <a:endParaRPr lang="ru-RU" sz="1050" dirty="0"/>
          </a:p>
        </p:txBody>
      </p:sp>
      <p:pic>
        <p:nvPicPr>
          <p:cNvPr id="3076" name="Picture 4" descr="https://klike.net/uploads/posts/2023-01/1674631696_3-1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373216"/>
            <a:ext cx="1680000" cy="1260000"/>
          </a:xfrm>
          <a:prstGeom prst="rect">
            <a:avLst/>
          </a:prstGeom>
          <a:noFill/>
        </p:spPr>
      </p:pic>
      <p:pic>
        <p:nvPicPr>
          <p:cNvPr id="3078" name="Picture 6" descr="https://sun9-69.userapi.com/impg/Q-GYMFXSHohMsVhTPwJb8fZk7Fn6tlX3keoJIg/z9vH6Hacwyo.jpg?size=1080x608&amp;quality=95&amp;sign=04a38d62513914ca69f9a4b1b1636c27&amp;c_uniq_tag=GySnnOFOsl_cc1ucCzVt1ME_iMsq8ZHXU7P-TFwdRuE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373216"/>
            <a:ext cx="2238158" cy="1260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9912" y="11663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6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8680"/>
            <a:ext cx="5328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Допиши план текста в виде вопросов.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028343"/>
            <a:ext cx="82089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Из чего состоит мел?</a:t>
            </a:r>
          </a:p>
          <a:p>
            <a:pPr marL="342900" indent="-342900"/>
            <a:r>
              <a:rPr lang="ru-RU" dirty="0" smtClean="0"/>
              <a:t>2.</a:t>
            </a:r>
          </a:p>
          <a:p>
            <a:pPr marL="342900" indent="-342900"/>
            <a:r>
              <a:rPr lang="ru-RU" dirty="0" smtClean="0"/>
              <a:t>3.</a:t>
            </a:r>
          </a:p>
          <a:p>
            <a:pPr marL="342900" indent="-342900"/>
            <a:r>
              <a:rPr lang="ru-RU" dirty="0" smtClean="0"/>
              <a:t>4. </a:t>
            </a:r>
          </a:p>
          <a:p>
            <a:pPr marL="342900" indent="-342900"/>
            <a:r>
              <a:rPr lang="ru-RU" dirty="0" smtClean="0"/>
              <a:t>5.</a:t>
            </a:r>
          </a:p>
          <a:p>
            <a:pPr marL="342900" indent="-342900"/>
            <a:r>
              <a:rPr lang="ru-RU" dirty="0" smtClean="0"/>
              <a:t>6.</a:t>
            </a:r>
          </a:p>
          <a:p>
            <a:pPr marL="342900" indent="-342900"/>
            <a:r>
              <a:rPr lang="ru-RU" dirty="0" smtClean="0"/>
              <a:t>7.</a:t>
            </a:r>
          </a:p>
          <a:p>
            <a:pPr marL="342900" indent="-342900"/>
            <a:r>
              <a:rPr lang="ru-RU" dirty="0" smtClean="0"/>
              <a:t>8. </a:t>
            </a:r>
          </a:p>
          <a:p>
            <a:pPr marL="342900" indent="-342900"/>
            <a:r>
              <a:rPr lang="ru-RU" dirty="0" smtClean="0"/>
              <a:t> </a:t>
            </a:r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 smtClean="0"/>
          </a:p>
          <a:p>
            <a:pPr marL="342900" indent="-342900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79912" y="3645024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Задание 7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04513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Составь и запиши вопрос по содержанию прочитанного текста. Помни, ответ на вопрос должен содержать главную мысль текста.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5186229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Запиши ответ.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4835481"/>
            <a:ext cx="7020000" cy="28803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 Почему натуральный мел идёт на производство школьных мелков?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5699577"/>
            <a:ext cx="7020000" cy="28803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Он абсолютно безопасен и не содержит посторонних примесей.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5576" y="1340768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Во что постепенно превратился слой из останков растений и животных?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5576" y="1628800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Что вырвал ледник из океана?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5576" y="1916832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Что содержат природные меловые залежи?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5576" y="2204864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Что составляет основу химического состава мела?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5576" y="2492896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Где используется натуральный мел?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5576" y="2780928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Как готовят школьный мел?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55576" y="3104992"/>
            <a:ext cx="7560000" cy="2520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Как получают разноцветные мелки?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050" name="Picture 2" descr="https://pngimg.com/uploads/chalk/chalk_PNG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013176"/>
            <a:ext cx="1177347" cy="792088"/>
          </a:xfrm>
          <a:prstGeom prst="rect">
            <a:avLst/>
          </a:prstGeom>
          <a:noFill/>
        </p:spPr>
      </p:pic>
      <p:sp>
        <p:nvSpPr>
          <p:cNvPr id="20" name="Нашивка 19">
            <a:hlinkClick r:id="" action="ppaction://hlinkshowjump?jump=endshow"/>
          </p:cNvPr>
          <p:cNvSpPr/>
          <p:nvPr/>
        </p:nvSpPr>
        <p:spPr>
          <a:xfrm>
            <a:off x="8604448" y="6309320"/>
            <a:ext cx="360000" cy="360040"/>
          </a:xfrm>
          <a:prstGeom prst="chevron">
            <a:avLst>
              <a:gd name="adj" fmla="val 5506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hlinkClick r:id="rId2"/>
              </a:rPr>
              <a:t>https://img.freepik.com/free-photo/flat-lay-of-colorful-chalk-with-copy-space_23-2148612763.jpg?size=626&amp;ext=jpg</a:t>
            </a:r>
            <a:r>
              <a:rPr lang="ru-RU" sz="1600" dirty="0" smtClean="0"/>
              <a:t> </a:t>
            </a:r>
          </a:p>
          <a:p>
            <a:r>
              <a:rPr lang="en-US" sz="1600" dirty="0" smtClean="0">
                <a:hlinkClick r:id="rId3"/>
              </a:rPr>
              <a:t>https://www.prostudenta.ru/wp-content/auploads/955271/osnovnye_etapy_razvitiya.jpg</a:t>
            </a:r>
            <a:r>
              <a:rPr lang="ru-RU" sz="1600" dirty="0" smtClean="0"/>
              <a:t> </a:t>
            </a:r>
            <a:r>
              <a:rPr lang="en-US" sz="1600" dirty="0" smtClean="0">
                <a:hlinkClick r:id="rId4"/>
              </a:rPr>
              <a:t>https://pngimg.com/uploads/chalk/chalk_PNG6.png</a:t>
            </a:r>
            <a:r>
              <a:rPr lang="en-US" sz="1600" dirty="0" smtClean="0"/>
              <a:t> 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https://5seasons-perm.ru/wp-content/uploads/2018/03/76908411.jpg</a:t>
            </a:r>
            <a:r>
              <a:rPr lang="en-US" sz="1600" dirty="0" smtClean="0"/>
              <a:t> 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https://sun9-69.userapi.com/impg/Q-GYMFXSHohMsVhTPwJb8fZk7Fn6tlX3keoJIg/z9vH6Hacwyo.jpg?size=1080x608&amp;quality=95&amp;sign=04a38d62513914ca69f9a4b1b1636c27&amp;c_uniq_tag=GySnnOFOsl_cc1ucCzVt1ME_iMsq8ZHXU7P-TFwdRuE&amp;type=album</a:t>
            </a:r>
            <a:r>
              <a:rPr lang="ru-RU" sz="1600" dirty="0" smtClean="0"/>
              <a:t>   </a:t>
            </a:r>
            <a:endParaRPr lang="ru-RU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8864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 на интернет-ресурсы: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021288"/>
            <a:ext cx="55446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Литература: </a:t>
            </a:r>
          </a:p>
          <a:p>
            <a:r>
              <a:rPr lang="ru-RU" sz="1200" b="1" dirty="0" smtClean="0"/>
              <a:t>Функциональная грамотность. 3 класс.</a:t>
            </a:r>
            <a:r>
              <a:rPr lang="ru-RU" sz="1200" dirty="0" smtClean="0"/>
              <a:t> Тренажер для школьников/ М.В. Буряк, С.А. Шейкина. – М.: Планета, 2022. – 88 с. – (Учение с увлечением). </a:t>
            </a:r>
            <a:endParaRPr lang="ru-RU" sz="1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832</Words>
  <Application>Microsoft Office PowerPoint</Application>
  <PresentationFormat>Экран (4:3)</PresentationFormat>
  <Paragraphs>82</Paragraphs>
  <Slides>8</Slides>
  <Notes>1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Артём</dc:creator>
  <cp:lastModifiedBy>Александр Бурлыгин</cp:lastModifiedBy>
  <cp:revision>4</cp:revision>
  <dcterms:created xsi:type="dcterms:W3CDTF">2023-11-07T21:37:14Z</dcterms:created>
  <dcterms:modified xsi:type="dcterms:W3CDTF">2024-04-12T03:05:15Z</dcterms:modified>
</cp:coreProperties>
</file>